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35" r:id="rId3"/>
    <p:sldId id="336" r:id="rId4"/>
    <p:sldId id="351" r:id="rId5"/>
    <p:sldId id="352" r:id="rId6"/>
    <p:sldId id="353" r:id="rId7"/>
    <p:sldId id="339" r:id="rId8"/>
    <p:sldId id="37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258" r:id="rId21"/>
    <p:sldId id="372" r:id="rId22"/>
    <p:sldId id="367" r:id="rId23"/>
    <p:sldId id="371" r:id="rId24"/>
    <p:sldId id="340" r:id="rId25"/>
    <p:sldId id="437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400" r:id="rId52"/>
    <p:sldId id="399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09" r:id="rId62"/>
    <p:sldId id="410" r:id="rId63"/>
    <p:sldId id="411" r:id="rId64"/>
    <p:sldId id="412" r:id="rId65"/>
    <p:sldId id="413" r:id="rId66"/>
    <p:sldId id="414" r:id="rId67"/>
    <p:sldId id="415" r:id="rId68"/>
    <p:sldId id="416" r:id="rId69"/>
    <p:sldId id="417" r:id="rId70"/>
    <p:sldId id="418" r:id="rId71"/>
    <p:sldId id="419" r:id="rId72"/>
    <p:sldId id="420" r:id="rId73"/>
    <p:sldId id="421" r:id="rId74"/>
    <p:sldId id="422" r:id="rId75"/>
    <p:sldId id="426" r:id="rId76"/>
    <p:sldId id="427" r:id="rId77"/>
    <p:sldId id="428" r:id="rId78"/>
    <p:sldId id="429" r:id="rId79"/>
    <p:sldId id="430" r:id="rId80"/>
    <p:sldId id="431" r:id="rId81"/>
    <p:sldId id="432" r:id="rId82"/>
    <p:sldId id="433" r:id="rId83"/>
    <p:sldId id="434" r:id="rId84"/>
    <p:sldId id="435" r:id="rId85"/>
    <p:sldId id="436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1" autoAdjust="0"/>
    <p:restoredTop sz="94643" autoAdjust="0"/>
  </p:normalViewPr>
  <p:slideViewPr>
    <p:cSldViewPr>
      <p:cViewPr>
        <p:scale>
          <a:sx n="100" d="100"/>
          <a:sy n="100" d="100"/>
        </p:scale>
        <p:origin x="199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74BCE-1C14-44BF-BC81-89C8E6D2EE38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913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9B8416-D8D0-46A1-8B8B-C724554147E3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140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F9C7E7-DAB3-416B-B0C0-225BB83F957E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097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3BDBD-6BFD-4A8C-B236-D75DA4985489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841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394C2A-1413-425A-8E8E-36ED6E3B76C4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225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1DA1-C5A3-4EA8-8EF4-ED5D16DF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7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0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764704"/>
            <a:ext cx="5832648" cy="793750"/>
          </a:xfrm>
          <a:noFill/>
        </p:spPr>
        <p:txBody>
          <a:bodyPr/>
          <a:lstStyle/>
          <a:p>
            <a:r>
              <a:rPr lang="en-US" altLang="en-US" sz="3200" b="0" dirty="0" smtClean="0">
                <a:latin typeface="Tahoma" charset="0"/>
              </a:rPr>
              <a:t>Exploring Multiple Intelligences, Interests and Values</a:t>
            </a:r>
            <a:endParaRPr lang="uk-UA" altLang="en-US" sz="32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2132856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Chapter 3  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Interpersonal</a:t>
            </a:r>
          </a:p>
          <a:p>
            <a:pPr marL="0" indent="0">
              <a:buNone/>
            </a:pPr>
            <a:r>
              <a:rPr lang="en-US" dirty="0" smtClean="0"/>
              <a:t>Communication</a:t>
            </a:r>
          </a:p>
          <a:p>
            <a:pPr marL="0" indent="0">
              <a:buNone/>
            </a:pPr>
            <a:r>
              <a:rPr lang="en-US" dirty="0" smtClean="0"/>
              <a:t>Social skills</a:t>
            </a:r>
          </a:p>
          <a:p>
            <a:pPr marL="0" indent="0">
              <a:buNone/>
            </a:pPr>
            <a:r>
              <a:rPr lang="en-US" dirty="0" smtClean="0"/>
              <a:t>Helping others</a:t>
            </a:r>
          </a:p>
          <a:p>
            <a:pPr marL="0" indent="0">
              <a:buNone/>
            </a:pPr>
            <a:r>
              <a:rPr lang="en-US" dirty="0" smtClean="0"/>
              <a:t>Resolve conflicts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People Smart 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Cruise Director</a:t>
            </a:r>
          </a:p>
          <a:p>
            <a:pPr marL="0" indent="0">
              <a:buNone/>
            </a:pPr>
            <a:r>
              <a:rPr lang="en-US" dirty="0" smtClean="0"/>
              <a:t>Mediator</a:t>
            </a:r>
          </a:p>
          <a:p>
            <a:pPr marL="0" indent="0">
              <a:buNone/>
            </a:pPr>
            <a:r>
              <a:rPr lang="en-US" dirty="0" smtClean="0"/>
              <a:t>Human Resources</a:t>
            </a:r>
          </a:p>
          <a:p>
            <a:pPr marL="0" indent="0">
              <a:buNone/>
            </a:pPr>
            <a:r>
              <a:rPr lang="en-US" dirty="0" smtClean="0"/>
              <a:t>Dental Hygienist</a:t>
            </a:r>
          </a:p>
          <a:p>
            <a:pPr marL="0" indent="0">
              <a:buNone/>
            </a:pPr>
            <a:r>
              <a:rPr lang="en-US" dirty="0" smtClean="0"/>
              <a:t>Nurse</a:t>
            </a:r>
          </a:p>
          <a:p>
            <a:pPr marL="0" indent="0">
              <a:buNone/>
            </a:pPr>
            <a:r>
              <a:rPr lang="en-US" dirty="0" smtClean="0"/>
              <a:t>Psychologist</a:t>
            </a:r>
          </a:p>
          <a:p>
            <a:pPr marL="0" indent="0">
              <a:buNone/>
            </a:pPr>
            <a:r>
              <a:rPr lang="en-US" dirty="0" smtClean="0"/>
              <a:t>Social Worker</a:t>
            </a:r>
          </a:p>
          <a:p>
            <a:pPr marL="0" indent="0">
              <a:buNone/>
            </a:pPr>
            <a:r>
              <a:rPr lang="en-US" dirty="0" smtClean="0"/>
              <a:t>Marketer</a:t>
            </a:r>
          </a:p>
          <a:p>
            <a:pPr marL="0" indent="0">
              <a:buNone/>
            </a:pPr>
            <a:r>
              <a:rPr lang="en-US" dirty="0" smtClean="0"/>
              <a:t>Counselor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31" y="-347"/>
            <a:ext cx="1886769" cy="18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Logical-Mathematica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</a:p>
          <a:p>
            <a:pPr marL="0" indent="0">
              <a:buNone/>
            </a:pPr>
            <a:r>
              <a:rPr lang="en-US" dirty="0" smtClean="0"/>
              <a:t>Math aptitude</a:t>
            </a:r>
          </a:p>
          <a:p>
            <a:pPr marL="0" indent="0">
              <a:buNone/>
            </a:pPr>
            <a:r>
              <a:rPr lang="en-US" dirty="0" smtClean="0"/>
              <a:t>Interest in science</a:t>
            </a:r>
          </a:p>
          <a:p>
            <a:pPr marL="0" indent="0">
              <a:buNone/>
            </a:pPr>
            <a:r>
              <a:rPr lang="en-US" dirty="0" smtClean="0"/>
              <a:t>Problem solving</a:t>
            </a:r>
          </a:p>
          <a:p>
            <a:pPr marL="0" indent="0">
              <a:buNone/>
            </a:pPr>
            <a:r>
              <a:rPr lang="en-US" dirty="0" smtClean="0"/>
              <a:t>Logical thinking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Number Smart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Engineer</a:t>
            </a:r>
          </a:p>
          <a:p>
            <a:pPr marL="0" indent="0">
              <a:buNone/>
            </a:pPr>
            <a:r>
              <a:rPr lang="en-US" dirty="0" smtClean="0"/>
              <a:t>Accountant</a:t>
            </a:r>
          </a:p>
          <a:p>
            <a:pPr marL="0" indent="0">
              <a:buNone/>
            </a:pPr>
            <a:r>
              <a:rPr lang="en-US" dirty="0" smtClean="0"/>
              <a:t>Computer Analyst</a:t>
            </a:r>
          </a:p>
          <a:p>
            <a:pPr marL="0" indent="0">
              <a:buNone/>
            </a:pPr>
            <a:r>
              <a:rPr lang="en-US" dirty="0" smtClean="0"/>
              <a:t>Physician</a:t>
            </a:r>
          </a:p>
          <a:p>
            <a:pPr marL="0" indent="0">
              <a:buNone/>
            </a:pPr>
            <a:r>
              <a:rPr lang="en-US" dirty="0" smtClean="0"/>
              <a:t>Detective</a:t>
            </a:r>
          </a:p>
          <a:p>
            <a:pPr marL="0" indent="0">
              <a:buNone/>
            </a:pPr>
            <a:r>
              <a:rPr lang="en-US" dirty="0" smtClean="0"/>
              <a:t>Researcher</a:t>
            </a:r>
          </a:p>
          <a:p>
            <a:pPr marL="0" indent="0">
              <a:buNone/>
            </a:pPr>
            <a:r>
              <a:rPr lang="en-US" dirty="0" smtClean="0"/>
              <a:t>Scientist</a:t>
            </a:r>
          </a:p>
          <a:p>
            <a:pPr marL="0" indent="0">
              <a:buNone/>
            </a:pPr>
            <a:r>
              <a:rPr lang="en-US" dirty="0" smtClean="0"/>
              <a:t>Economist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Spatial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Visualization</a:t>
            </a:r>
          </a:p>
          <a:p>
            <a:pPr marL="0" indent="0">
              <a:buNone/>
            </a:pPr>
            <a:r>
              <a:rPr lang="en-US" dirty="0" smtClean="0"/>
              <a:t>Navigation</a:t>
            </a:r>
          </a:p>
          <a:p>
            <a:pPr marL="0" indent="0">
              <a:buNone/>
            </a:pPr>
            <a:r>
              <a:rPr lang="en-US" dirty="0" smtClean="0"/>
              <a:t>Reading</a:t>
            </a:r>
          </a:p>
          <a:p>
            <a:pPr marL="0" indent="0">
              <a:buNone/>
            </a:pPr>
            <a:r>
              <a:rPr lang="en-US" dirty="0" smtClean="0"/>
              <a:t>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Picture Smart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Architect</a:t>
            </a:r>
          </a:p>
          <a:p>
            <a:pPr marL="0" indent="0">
              <a:buNone/>
            </a:pPr>
            <a:r>
              <a:rPr lang="en-US" dirty="0" smtClean="0"/>
              <a:t>Artist</a:t>
            </a:r>
          </a:p>
          <a:p>
            <a:pPr marL="0" indent="0">
              <a:buNone/>
            </a:pPr>
            <a:r>
              <a:rPr lang="en-US" dirty="0" smtClean="0"/>
              <a:t>Film animator</a:t>
            </a:r>
          </a:p>
          <a:p>
            <a:pPr marL="0" indent="0">
              <a:buNone/>
            </a:pPr>
            <a:r>
              <a:rPr lang="en-US" dirty="0" smtClean="0"/>
              <a:t>Mechanic</a:t>
            </a:r>
          </a:p>
          <a:p>
            <a:pPr marL="0" indent="0">
              <a:buNone/>
            </a:pPr>
            <a:r>
              <a:rPr lang="en-US" dirty="0" smtClean="0"/>
              <a:t>Pilot</a:t>
            </a:r>
          </a:p>
          <a:p>
            <a:pPr marL="0" indent="0">
              <a:buNone/>
            </a:pPr>
            <a:r>
              <a:rPr lang="en-US" dirty="0" smtClean="0"/>
              <a:t>Webmaster</a:t>
            </a:r>
          </a:p>
          <a:p>
            <a:pPr marL="0" indent="0">
              <a:buNone/>
            </a:pPr>
            <a:r>
              <a:rPr lang="en-US" dirty="0" smtClean="0"/>
              <a:t>Interior decorator</a:t>
            </a:r>
          </a:p>
          <a:p>
            <a:pPr marL="0" indent="0">
              <a:buNone/>
            </a:pPr>
            <a:r>
              <a:rPr lang="en-US" dirty="0" smtClean="0"/>
              <a:t>Graphic artist</a:t>
            </a:r>
          </a:p>
          <a:p>
            <a:pPr marL="0" indent="0">
              <a:buNone/>
            </a:pPr>
            <a:r>
              <a:rPr lang="en-US" dirty="0" smtClean="0"/>
              <a:t>Photographer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9" y="0"/>
            <a:ext cx="2900611" cy="21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34076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Bodily- Kinesthetic</a:t>
            </a:r>
          </a:p>
          <a:p>
            <a:pPr marL="0" indent="0">
              <a:buNone/>
            </a:pPr>
            <a:r>
              <a:rPr lang="en-US" dirty="0" smtClean="0"/>
              <a:t>Hand and eye   </a:t>
            </a:r>
          </a:p>
          <a:p>
            <a:pPr marL="0" indent="0">
              <a:buNone/>
            </a:pPr>
            <a:r>
              <a:rPr lang="en-US" dirty="0" smtClean="0"/>
              <a:t>    coordination</a:t>
            </a:r>
          </a:p>
          <a:p>
            <a:pPr marL="0" indent="0">
              <a:buNone/>
            </a:pPr>
            <a:r>
              <a:rPr lang="en-US" dirty="0" smtClean="0"/>
              <a:t>Athletics</a:t>
            </a:r>
          </a:p>
          <a:p>
            <a:pPr marL="0" indent="0">
              <a:buNone/>
            </a:pPr>
            <a:r>
              <a:rPr lang="en-US" dirty="0" smtClean="0"/>
              <a:t>Dance</a:t>
            </a:r>
          </a:p>
          <a:p>
            <a:pPr marL="0" indent="0">
              <a:buNone/>
            </a:pPr>
            <a:r>
              <a:rPr lang="en-US" dirty="0" smtClean="0"/>
              <a:t>Drama</a:t>
            </a:r>
          </a:p>
          <a:p>
            <a:pPr marL="0" indent="0">
              <a:buNone/>
            </a:pPr>
            <a:r>
              <a:rPr lang="en-US" dirty="0" smtClean="0"/>
              <a:t>Cooking</a:t>
            </a:r>
          </a:p>
          <a:p>
            <a:pPr marL="0" indent="0">
              <a:buNone/>
            </a:pPr>
            <a:r>
              <a:rPr lang="en-US" dirty="0" smtClean="0"/>
              <a:t>Learning by doing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Body Smart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36082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Athlete</a:t>
            </a:r>
          </a:p>
          <a:p>
            <a:pPr marL="0" indent="0">
              <a:buNone/>
            </a:pPr>
            <a:r>
              <a:rPr lang="en-US" dirty="0" smtClean="0"/>
              <a:t>Carpenter</a:t>
            </a:r>
          </a:p>
          <a:p>
            <a:pPr marL="0" indent="0">
              <a:buNone/>
            </a:pPr>
            <a:r>
              <a:rPr lang="en-US" dirty="0" smtClean="0"/>
              <a:t>Craftsperson</a:t>
            </a:r>
          </a:p>
          <a:p>
            <a:pPr marL="0" indent="0">
              <a:buNone/>
            </a:pPr>
            <a:r>
              <a:rPr lang="en-US" dirty="0" smtClean="0"/>
              <a:t>Mechanic</a:t>
            </a:r>
          </a:p>
          <a:p>
            <a:pPr marL="0" indent="0">
              <a:buNone/>
            </a:pPr>
            <a:r>
              <a:rPr lang="en-US" dirty="0" smtClean="0"/>
              <a:t>Jeweler</a:t>
            </a:r>
          </a:p>
          <a:p>
            <a:pPr marL="0" indent="0">
              <a:buNone/>
            </a:pPr>
            <a:r>
              <a:rPr lang="en-US" dirty="0" smtClean="0"/>
              <a:t>Computer game designer</a:t>
            </a:r>
          </a:p>
          <a:p>
            <a:pPr marL="0" indent="0">
              <a:buNone/>
            </a:pPr>
            <a:r>
              <a:rPr lang="en-US" dirty="0" smtClean="0"/>
              <a:t>Firefighter</a:t>
            </a:r>
          </a:p>
          <a:p>
            <a:pPr marL="0" indent="0">
              <a:buNone/>
            </a:pPr>
            <a:r>
              <a:rPr lang="en-US" dirty="0" smtClean="0"/>
              <a:t>Forest ranger</a:t>
            </a:r>
          </a:p>
          <a:p>
            <a:pPr marL="0" indent="0">
              <a:buNone/>
            </a:pPr>
            <a:r>
              <a:rPr lang="en-US" dirty="0" smtClean="0"/>
              <a:t>Physical therapist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-687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Linguistic</a:t>
            </a:r>
          </a:p>
          <a:p>
            <a:pPr marL="0" indent="0">
              <a:buNone/>
            </a:pPr>
            <a:r>
              <a:rPr lang="en-US" dirty="0" smtClean="0"/>
              <a:t>Reading</a:t>
            </a:r>
          </a:p>
          <a:p>
            <a:pPr marL="0" indent="0">
              <a:buNone/>
            </a:pPr>
            <a:r>
              <a:rPr lang="en-US" dirty="0" smtClean="0"/>
              <a:t>Writing</a:t>
            </a:r>
          </a:p>
          <a:p>
            <a:pPr marL="0" indent="0">
              <a:buNone/>
            </a:pPr>
            <a:r>
              <a:rPr lang="en-US" dirty="0" smtClean="0"/>
              <a:t>Vocabulary</a:t>
            </a:r>
          </a:p>
          <a:p>
            <a:pPr marL="0" indent="0">
              <a:buNone/>
            </a:pPr>
            <a:r>
              <a:rPr lang="en-US" dirty="0" smtClean="0"/>
              <a:t>Spelling</a:t>
            </a:r>
          </a:p>
          <a:p>
            <a:pPr marL="0" indent="0">
              <a:buNone/>
            </a:pPr>
            <a:r>
              <a:rPr lang="en-US" dirty="0" smtClean="0"/>
              <a:t>Good listener</a:t>
            </a:r>
          </a:p>
          <a:p>
            <a:pPr marL="0" indent="0">
              <a:buNone/>
            </a:pPr>
            <a:r>
              <a:rPr lang="en-US" dirty="0" smtClean="0"/>
              <a:t>Good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Word Smart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Journalist</a:t>
            </a:r>
          </a:p>
          <a:p>
            <a:pPr marL="0" indent="0">
              <a:buNone/>
            </a:pPr>
            <a:r>
              <a:rPr lang="en-US" dirty="0" smtClean="0"/>
              <a:t>Writer</a:t>
            </a:r>
          </a:p>
          <a:p>
            <a:pPr marL="0" indent="0">
              <a:buNone/>
            </a:pPr>
            <a:r>
              <a:rPr lang="en-US" dirty="0" smtClean="0"/>
              <a:t>Editor</a:t>
            </a:r>
          </a:p>
          <a:p>
            <a:pPr marL="0" indent="0">
              <a:buNone/>
            </a:pPr>
            <a:r>
              <a:rPr lang="en-US" dirty="0" smtClean="0"/>
              <a:t>Attorney</a:t>
            </a:r>
          </a:p>
          <a:p>
            <a:pPr marL="0" indent="0">
              <a:buNone/>
            </a:pPr>
            <a:r>
              <a:rPr lang="en-US" dirty="0" smtClean="0"/>
              <a:t>Curator</a:t>
            </a:r>
          </a:p>
          <a:p>
            <a:pPr marL="0" indent="0">
              <a:buNone/>
            </a:pPr>
            <a:r>
              <a:rPr lang="en-US" dirty="0" smtClean="0"/>
              <a:t>Newscaster</a:t>
            </a:r>
          </a:p>
          <a:p>
            <a:pPr marL="0" indent="0">
              <a:buNone/>
            </a:pPr>
            <a:r>
              <a:rPr lang="en-US" dirty="0" smtClean="0"/>
              <a:t>Politician</a:t>
            </a:r>
          </a:p>
          <a:p>
            <a:pPr marL="0" indent="0">
              <a:buNone/>
            </a:pPr>
            <a:r>
              <a:rPr lang="en-US" dirty="0" smtClean="0"/>
              <a:t>Librarian</a:t>
            </a:r>
          </a:p>
          <a:p>
            <a:pPr marL="0" indent="0">
              <a:buNone/>
            </a:pPr>
            <a:r>
              <a:rPr lang="en-US" dirty="0" smtClean="0"/>
              <a:t>Comedian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1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Intrapersonal</a:t>
            </a:r>
          </a:p>
          <a:p>
            <a:pPr marL="0" indent="0">
              <a:buNone/>
            </a:pPr>
            <a:r>
              <a:rPr lang="en-US" dirty="0" smtClean="0"/>
              <a:t>Self-aware</a:t>
            </a:r>
          </a:p>
          <a:p>
            <a:pPr marL="0" indent="0">
              <a:buNone/>
            </a:pPr>
            <a:r>
              <a:rPr lang="en-US" dirty="0" smtClean="0"/>
              <a:t>Understand emotions</a:t>
            </a:r>
          </a:p>
          <a:p>
            <a:pPr marL="0" indent="0">
              <a:buNone/>
            </a:pPr>
            <a:r>
              <a:rPr lang="en-US" dirty="0" smtClean="0"/>
              <a:t>Independent</a:t>
            </a:r>
          </a:p>
          <a:p>
            <a:pPr marL="0" indent="0">
              <a:buNone/>
            </a:pPr>
            <a:r>
              <a:rPr lang="en-US" dirty="0" smtClean="0"/>
              <a:t>Self-motivated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Self Smart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00400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Career counselor</a:t>
            </a:r>
          </a:p>
          <a:p>
            <a:pPr marL="0" indent="0">
              <a:buNone/>
            </a:pPr>
            <a:r>
              <a:rPr lang="en-US" dirty="0" smtClean="0"/>
              <a:t>Wellness counselor Therapist</a:t>
            </a:r>
          </a:p>
          <a:p>
            <a:pPr marL="0" indent="0">
              <a:buNone/>
            </a:pPr>
            <a:r>
              <a:rPr lang="en-US" dirty="0" smtClean="0"/>
              <a:t>Criminologist</a:t>
            </a:r>
          </a:p>
          <a:p>
            <a:pPr marL="0" indent="0">
              <a:buNone/>
            </a:pPr>
            <a:r>
              <a:rPr lang="en-US" dirty="0" smtClean="0"/>
              <a:t>Intelligence officer</a:t>
            </a:r>
          </a:p>
          <a:p>
            <a:pPr marL="0" indent="0">
              <a:buNone/>
            </a:pPr>
            <a:r>
              <a:rPr lang="en-US" dirty="0" smtClean="0"/>
              <a:t>Entrepreneur</a:t>
            </a:r>
          </a:p>
          <a:p>
            <a:pPr marL="0" indent="0">
              <a:buNone/>
            </a:pPr>
            <a:r>
              <a:rPr lang="en-US" dirty="0" smtClean="0"/>
              <a:t>Researcher</a:t>
            </a:r>
          </a:p>
          <a:p>
            <a:pPr marL="0" indent="0">
              <a:buNone/>
            </a:pPr>
            <a:r>
              <a:rPr lang="en-US" dirty="0" smtClean="0"/>
              <a:t>Actor</a:t>
            </a:r>
          </a:p>
          <a:p>
            <a:pPr marL="0" indent="0">
              <a:buNone/>
            </a:pPr>
            <a:r>
              <a:rPr lang="en-US" dirty="0" smtClean="0"/>
              <a:t>Artist </a:t>
            </a:r>
            <a:endParaRPr lang="en-US" dirty="0"/>
          </a:p>
        </p:txBody>
      </p:sp>
      <p:pic>
        <p:nvPicPr>
          <p:cNvPr id="258050" name="Picture 2" descr="http://www.liimatta.us/cms/wp-content/uploads/Building_self_aware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0" y="0"/>
            <a:ext cx="259469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Naturalist</a:t>
            </a:r>
          </a:p>
          <a:p>
            <a:pPr marL="0" indent="0">
              <a:buNone/>
            </a:pPr>
            <a:r>
              <a:rPr lang="en-US" dirty="0" smtClean="0"/>
              <a:t>Aware of natural surroundings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Preserve the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Nature Smart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11226"/>
            <a:ext cx="42862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Park ranger</a:t>
            </a:r>
          </a:p>
          <a:p>
            <a:pPr marL="0" indent="0">
              <a:buNone/>
            </a:pPr>
            <a:r>
              <a:rPr lang="en-US" dirty="0" smtClean="0"/>
              <a:t>Dog trainer</a:t>
            </a:r>
          </a:p>
          <a:p>
            <a:pPr marL="0" indent="0">
              <a:buNone/>
            </a:pPr>
            <a:r>
              <a:rPr lang="en-US" dirty="0" smtClean="0"/>
              <a:t>Landscaper</a:t>
            </a:r>
          </a:p>
          <a:p>
            <a:pPr marL="0" indent="0">
              <a:buNone/>
            </a:pPr>
            <a:r>
              <a:rPr lang="en-US" dirty="0" smtClean="0"/>
              <a:t>Meteorologist</a:t>
            </a:r>
          </a:p>
          <a:p>
            <a:pPr marL="0" indent="0">
              <a:buNone/>
            </a:pPr>
            <a:r>
              <a:rPr lang="en-US" dirty="0" smtClean="0"/>
              <a:t>Veterinarian</a:t>
            </a:r>
          </a:p>
          <a:p>
            <a:pPr marL="0" indent="0">
              <a:buNone/>
            </a:pPr>
            <a:r>
              <a:rPr lang="en-US" dirty="0" smtClean="0"/>
              <a:t>Animal health technician</a:t>
            </a:r>
          </a:p>
          <a:p>
            <a:pPr marL="0" indent="0">
              <a:buNone/>
            </a:pPr>
            <a:r>
              <a:rPr lang="en-US" dirty="0" smtClean="0"/>
              <a:t>Ecologist</a:t>
            </a:r>
          </a:p>
          <a:p>
            <a:pPr marL="0" indent="0">
              <a:buNone/>
            </a:pPr>
            <a:r>
              <a:rPr lang="en-US" dirty="0" smtClean="0"/>
              <a:t>Wilderness guide</a:t>
            </a:r>
          </a:p>
          <a:p>
            <a:pPr marL="0" indent="0">
              <a:buNone/>
            </a:pPr>
            <a:r>
              <a:rPr lang="en-US" dirty="0" smtClean="0"/>
              <a:t>Environmental lawyer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7" y="4217"/>
            <a:ext cx="2806990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556792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Existential</a:t>
            </a:r>
          </a:p>
          <a:p>
            <a:pPr marL="0" indent="0">
              <a:buNone/>
            </a:pPr>
            <a:r>
              <a:rPr lang="en-US" dirty="0" smtClean="0"/>
              <a:t>Questioning</a:t>
            </a:r>
          </a:p>
          <a:p>
            <a:pPr marL="0" indent="0">
              <a:buNone/>
            </a:pPr>
            <a:r>
              <a:rPr lang="en-US" dirty="0" smtClean="0"/>
              <a:t>Purpose of life</a:t>
            </a:r>
          </a:p>
          <a:p>
            <a:pPr marL="0" indent="0">
              <a:buNone/>
            </a:pPr>
            <a:r>
              <a:rPr lang="en-US" dirty="0" smtClean="0"/>
              <a:t>Religious beliefs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Curiosity Smart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Counselor</a:t>
            </a:r>
          </a:p>
          <a:p>
            <a:pPr marL="0" indent="0">
              <a:buNone/>
            </a:pPr>
            <a:r>
              <a:rPr lang="en-US" dirty="0" smtClean="0"/>
              <a:t>Psychologist</a:t>
            </a:r>
          </a:p>
          <a:p>
            <a:pPr marL="0" indent="0">
              <a:buNone/>
            </a:pPr>
            <a:r>
              <a:rPr lang="en-US" dirty="0" smtClean="0"/>
              <a:t>Psychiatrist</a:t>
            </a:r>
          </a:p>
          <a:p>
            <a:pPr marL="0" indent="0">
              <a:buNone/>
            </a:pPr>
            <a:r>
              <a:rPr lang="en-US" dirty="0" smtClean="0"/>
              <a:t>Social worker</a:t>
            </a:r>
          </a:p>
          <a:p>
            <a:pPr marL="0" indent="0">
              <a:buNone/>
            </a:pPr>
            <a:r>
              <a:rPr lang="en-US" dirty="0" smtClean="0"/>
              <a:t>Ministry</a:t>
            </a:r>
          </a:p>
          <a:p>
            <a:pPr marL="0" indent="0">
              <a:buNone/>
            </a:pPr>
            <a:r>
              <a:rPr lang="en-US" dirty="0" smtClean="0"/>
              <a:t>Philosopher</a:t>
            </a:r>
          </a:p>
          <a:p>
            <a:pPr marL="0" indent="0">
              <a:buNone/>
            </a:pPr>
            <a:r>
              <a:rPr lang="en-US" dirty="0" smtClean="0"/>
              <a:t>Artist</a:t>
            </a:r>
          </a:p>
          <a:p>
            <a:pPr marL="0" indent="0">
              <a:buNone/>
            </a:pPr>
            <a:r>
              <a:rPr lang="en-US" dirty="0" smtClean="0"/>
              <a:t>Scientist</a:t>
            </a:r>
          </a:p>
          <a:p>
            <a:pPr marL="0" indent="0">
              <a:buNone/>
            </a:pPr>
            <a:r>
              <a:rPr lang="en-US" dirty="0" smtClean="0"/>
              <a:t>Researcher </a:t>
            </a:r>
            <a:endParaRPr lang="en-US" dirty="0"/>
          </a:p>
        </p:txBody>
      </p:sp>
      <p:pic>
        <p:nvPicPr>
          <p:cNvPr id="259074" name="Picture 2" descr="https://image.freepik.com/free-icon/bald-head-with-question-mark_318-492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8273" cy="19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Interpersonal + Intrapersonal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ability to recognize, control, and evaluate your emotions while realizing how they affect other people</a:t>
            </a:r>
            <a:endParaRPr lang="en-US" dirty="0"/>
          </a:p>
        </p:txBody>
      </p:sp>
      <p:pic>
        <p:nvPicPr>
          <p:cNvPr id="260098" name="Picture 2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1844"/>
            <a:ext cx="4872312" cy="24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Parts: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yourself, your goals, intentions, responses and behavior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others and their feelings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ryanuniversity.blueleveragemedia.com/wp-content/uploads/2014/01/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04656" cy="48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672406"/>
            <a:ext cx="5400600" cy="508000"/>
          </a:xfrm>
        </p:spPr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799992" cy="5424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08737" cy="508000"/>
          </a:xfrm>
        </p:spPr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84784"/>
            <a:ext cx="6481763" cy="4752975"/>
          </a:xfrm>
        </p:spPr>
        <p:txBody>
          <a:bodyPr/>
          <a:lstStyle/>
          <a:p>
            <a:r>
              <a:rPr lang="en-US" dirty="0" smtClean="0"/>
              <a:t>Express yourself</a:t>
            </a:r>
          </a:p>
          <a:p>
            <a:r>
              <a:rPr lang="en-US" dirty="0" smtClean="0"/>
              <a:t>Work as part of a team</a:t>
            </a:r>
          </a:p>
          <a:p>
            <a:r>
              <a:rPr lang="en-US" dirty="0" smtClean="0"/>
              <a:t>Concentrate</a:t>
            </a:r>
          </a:p>
          <a:p>
            <a:r>
              <a:rPr lang="en-US" dirty="0" smtClean="0"/>
              <a:t>Remember</a:t>
            </a:r>
          </a:p>
          <a:p>
            <a:r>
              <a:rPr lang="en-US" dirty="0" smtClean="0"/>
              <a:t>Make decisions</a:t>
            </a:r>
          </a:p>
          <a:p>
            <a:r>
              <a:rPr lang="en-US" dirty="0" smtClean="0"/>
              <a:t>Deal with stress</a:t>
            </a:r>
          </a:p>
          <a:p>
            <a:r>
              <a:rPr lang="en-US" dirty="0" smtClean="0"/>
              <a:t>Overcome challenges</a:t>
            </a:r>
          </a:p>
          <a:p>
            <a:r>
              <a:rPr lang="en-US" dirty="0" smtClean="0"/>
              <a:t>Deal with conflict </a:t>
            </a:r>
          </a:p>
          <a:p>
            <a:r>
              <a:rPr lang="en-US" dirty="0" smtClean="0"/>
              <a:t>Empathize with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r>
              <a:rPr lang="en-US" dirty="0" smtClean="0"/>
              <a:t>How Can You Develop Emotional Intelligence?</a:t>
            </a:r>
            <a:endParaRPr lang="en-US" dirty="0"/>
          </a:p>
        </p:txBody>
      </p:sp>
      <p:pic>
        <p:nvPicPr>
          <p:cNvPr id="261122" name="Picture 2" descr="http://blog.mapconsulting.com/wp-content/uploads/2013/04/Emotional-Intelli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2819871" cy="28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dirty="0" smtClean="0"/>
              <a:t>Developing Emotional Intelligence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Use empathy.</a:t>
            </a:r>
          </a:p>
          <a:p>
            <a:r>
              <a:rPr lang="en-US" dirty="0" smtClean="0"/>
              <a:t>Think about how your actions affect others.</a:t>
            </a:r>
          </a:p>
          <a:p>
            <a:r>
              <a:rPr lang="en-US" dirty="0" smtClean="0"/>
              <a:t>Be intellectually curious.</a:t>
            </a:r>
          </a:p>
          <a:p>
            <a:r>
              <a:rPr lang="en-US" dirty="0" smtClean="0"/>
              <a:t>Give others credit for their accomplishments.</a:t>
            </a:r>
          </a:p>
          <a:p>
            <a:r>
              <a:rPr lang="en-US" dirty="0" smtClean="0"/>
              <a:t>Work on stress management.</a:t>
            </a:r>
          </a:p>
          <a:p>
            <a:r>
              <a:rPr lang="en-US" dirty="0" smtClean="0"/>
              <a:t>Take a college course on verbal and nonverbal communication.</a:t>
            </a:r>
          </a:p>
          <a:p>
            <a:r>
              <a:rPr lang="en-US" dirty="0" smtClean="0"/>
              <a:t>Take responsibility for your actions.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5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These intelligences work together in complex ways to make us unique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7992888" cy="533539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>
                <a:latin typeface="Albertus Medium" panose="020E0602030304020304" pitchFamily="34" charset="0"/>
              </a:rPr>
              <a:t>Multiple Intelligences Matching Quiz</a:t>
            </a:r>
            <a:endParaRPr lang="en-US" b="1" dirty="0">
              <a:latin typeface="Albertus Medium" panose="020E06020303040203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3581400" cy="320123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Michael Jordan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Aristotle 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Martin Luther King Jr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Sigmund Freud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William Shakespeare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Albert Einstein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“Will. </a:t>
            </a:r>
            <a:r>
              <a:rPr lang="en-US" dirty="0" err="1" smtClean="0">
                <a:solidFill>
                  <a:schemeClr val="tx2"/>
                </a:solidFill>
                <a:latin typeface="Maiandra GD" panose="020E0502030308020204" pitchFamily="34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 am</a:t>
            </a:r>
            <a:r>
              <a:rPr lang="en-US" sz="1951" b="1" dirty="0">
                <a:latin typeface="Maiandra GD" panose="020E0502030308020204" pitchFamily="34" charset="0"/>
              </a:rPr>
              <a:t>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Charles Darwin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Maiandra GD" panose="020E0502030308020204" pitchFamily="34" charset="0"/>
              </a:rPr>
              <a:t>George Lucas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2188840"/>
            <a:ext cx="5087675" cy="3201234"/>
          </a:xfrm>
        </p:spPr>
        <p:txBody>
          <a:bodyPr>
            <a:noAutofit/>
          </a:bodyPr>
          <a:lstStyle/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Musical hearing and remembering musical patterns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Interpersonal: understanding other people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Mathematical: working with numbers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Spatial: manipulating objects in space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Bodily-Kinesthetic: using your body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Linguistic: using language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Intrapersonal: understanding yourself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Naturalist: understanding the environment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Existential: pondering the meaning of life and our place in the universe.</a:t>
            </a:r>
            <a:endParaRPr lang="en-US" sz="15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1124744"/>
            <a:ext cx="4176713" cy="893762"/>
          </a:xfrm>
        </p:spPr>
        <p:txBody>
          <a:bodyPr/>
          <a:lstStyle/>
          <a:p>
            <a:r>
              <a:rPr lang="en-US" sz="4400" dirty="0" smtClean="0"/>
              <a:t>Exploring Your Interests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32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 dirty="0" smtClean="0"/>
              <a:t>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Knowing your </a:t>
            </a:r>
            <a:br>
              <a:rPr lang="en-US" dirty="0" smtClean="0"/>
            </a:br>
            <a:r>
              <a:rPr lang="en-US" dirty="0" smtClean="0"/>
              <a:t>interests is helpful</a:t>
            </a:r>
            <a:br>
              <a:rPr lang="en-US" dirty="0" smtClean="0"/>
            </a:br>
            <a:r>
              <a:rPr lang="en-US" dirty="0" smtClean="0"/>
              <a:t>in choosing a </a:t>
            </a:r>
            <a:br>
              <a:rPr lang="en-US" dirty="0" smtClean="0"/>
            </a:br>
            <a:r>
              <a:rPr lang="en-US" dirty="0" smtClean="0"/>
              <a:t>major and </a:t>
            </a:r>
            <a:br>
              <a:rPr lang="en-US" dirty="0" smtClean="0"/>
            </a:br>
            <a:r>
              <a:rPr lang="en-US" dirty="0" smtClean="0"/>
              <a:t>career. </a:t>
            </a:r>
            <a:endParaRPr lang="en-US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65475" cy="41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08737" cy="508000"/>
          </a:xfrm>
        </p:spPr>
        <p:txBody>
          <a:bodyPr/>
          <a:lstStyle/>
          <a:p>
            <a:r>
              <a:rPr lang="en-US" dirty="0" smtClean="0"/>
              <a:t>The Interest Profiler*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81763" cy="4752975"/>
          </a:xfrm>
        </p:spPr>
        <p:txBody>
          <a:bodyPr/>
          <a:lstStyle/>
          <a:p>
            <a:r>
              <a:rPr lang="en-US" sz="2400" dirty="0" smtClean="0"/>
              <a:t>Place a checkmark next to the items you might like to do.  </a:t>
            </a:r>
          </a:p>
          <a:p>
            <a:r>
              <a:rPr lang="en-US" sz="2400" dirty="0" smtClean="0"/>
              <a:t>You do not need to know how to do them or even have the opportunity to do them.</a:t>
            </a:r>
          </a:p>
          <a:p>
            <a:r>
              <a:rPr lang="en-US" sz="2400" dirty="0" smtClean="0"/>
              <a:t>Don’t select items based on income.</a:t>
            </a:r>
          </a:p>
          <a:p>
            <a:r>
              <a:rPr lang="en-US" sz="2400" dirty="0" smtClean="0"/>
              <a:t>You can earn higher income with more education.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example, if you would like to build a brick walkway, you could work in construction or with more education, become a civil engineer.  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*Available in the textbook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HOLLAND’S HEXAGON</a:t>
            </a:r>
            <a:endParaRPr lang="en-US" dirty="0"/>
          </a:p>
        </p:txBody>
      </p:sp>
      <p:pic>
        <p:nvPicPr>
          <p:cNvPr id="262146" name="Picture 2" descr="http://aai-assessment.com/wp-content/uploads/2015/07/RAISEC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3386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96752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Multiple Intelligences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Developed by Howard Gardner</a:t>
            </a:r>
          </a:p>
          <a:p>
            <a:pPr>
              <a:defRPr/>
            </a:pPr>
            <a:r>
              <a:rPr lang="en-US" dirty="0" smtClean="0"/>
              <a:t>Defined as the human ability to solve problems or design or compose things valued in at least one culture  </a:t>
            </a:r>
          </a:p>
          <a:p>
            <a:pPr>
              <a:defRPr/>
            </a:pPr>
            <a:r>
              <a:rPr lang="en-US" dirty="0" smtClean="0"/>
              <a:t>Broadens the scope of human potential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9125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Investigative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Have a strong interest in science</a:t>
            </a:r>
          </a:p>
          <a:p>
            <a:pPr>
              <a:defRPr/>
            </a:pPr>
            <a:r>
              <a:rPr lang="en-US" dirty="0"/>
              <a:t>Work with theories, analyze data and solve problems</a:t>
            </a:r>
          </a:p>
          <a:p>
            <a:pPr>
              <a:defRPr/>
            </a:pPr>
            <a:r>
              <a:rPr lang="en-US" dirty="0"/>
              <a:t>Are analytical, curious, original and creative</a:t>
            </a:r>
          </a:p>
          <a:p>
            <a:pPr>
              <a:defRPr/>
            </a:pPr>
            <a:r>
              <a:rPr lang="en-US" dirty="0"/>
              <a:t>Have good skills in math and science</a:t>
            </a:r>
          </a:p>
          <a:p>
            <a:pPr>
              <a:defRPr/>
            </a:pPr>
            <a:r>
              <a:rPr lang="en-US" dirty="0"/>
              <a:t>Are employed in science or lab related work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3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Artistic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Enjoy visual arts, music, drama or writing</a:t>
            </a:r>
          </a:p>
          <a:p>
            <a:pPr>
              <a:defRPr/>
            </a:pPr>
            <a:r>
              <a:rPr lang="en-US" dirty="0"/>
              <a:t>Are creative and value self expression</a:t>
            </a:r>
          </a:p>
          <a:p>
            <a:pPr>
              <a:defRPr/>
            </a:pPr>
            <a:r>
              <a:rPr lang="en-US" dirty="0"/>
              <a:t>Work in unstructured and flexible environments</a:t>
            </a:r>
          </a:p>
          <a:p>
            <a:pPr>
              <a:defRPr/>
            </a:pPr>
            <a:r>
              <a:rPr lang="en-US" dirty="0"/>
              <a:t>Have artistic talent</a:t>
            </a:r>
          </a:p>
          <a:p>
            <a:pPr>
              <a:defRPr/>
            </a:pPr>
            <a:r>
              <a:rPr lang="en-US" dirty="0"/>
              <a:t>Work in museums, theaters, concert halls, advertising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8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08720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Social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Like to work with people</a:t>
            </a:r>
          </a:p>
          <a:p>
            <a:pPr>
              <a:defRPr/>
            </a:pPr>
            <a:r>
              <a:rPr lang="en-US" dirty="0"/>
              <a:t>Enjoy helping, nurturing and caring for others</a:t>
            </a:r>
          </a:p>
          <a:p>
            <a:pPr>
              <a:defRPr/>
            </a:pPr>
            <a:r>
              <a:rPr lang="en-US" dirty="0"/>
              <a:t>Have social, communication and teaching skills</a:t>
            </a:r>
          </a:p>
          <a:p>
            <a:pPr>
              <a:defRPr/>
            </a:pPr>
            <a:r>
              <a:rPr lang="en-US" dirty="0"/>
              <a:t>Humanistic, idealistic</a:t>
            </a:r>
          </a:p>
          <a:p>
            <a:pPr>
              <a:defRPr/>
            </a:pPr>
            <a:r>
              <a:rPr lang="en-US" dirty="0"/>
              <a:t>Work in schools, social services, religious occupations, health care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5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Enterprising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564904"/>
            <a:ext cx="7056438" cy="37135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Like to persuade, lead or supervise</a:t>
            </a:r>
          </a:p>
          <a:p>
            <a:pPr>
              <a:defRPr/>
            </a:pPr>
            <a:r>
              <a:rPr lang="en-US" dirty="0"/>
              <a:t>Have skills in selling and communication</a:t>
            </a:r>
          </a:p>
          <a:p>
            <a:pPr>
              <a:defRPr/>
            </a:pPr>
            <a:r>
              <a:rPr lang="en-US" dirty="0"/>
              <a:t>Seek positions of leadership, status and power</a:t>
            </a:r>
          </a:p>
          <a:p>
            <a:pPr>
              <a:defRPr/>
            </a:pPr>
            <a:r>
              <a:rPr lang="en-US" dirty="0"/>
              <a:t>Employed in business, government, sales and politics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4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40768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Conventional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056438" cy="37440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Good at organizing and managing details</a:t>
            </a:r>
          </a:p>
          <a:p>
            <a:pPr>
              <a:defRPr/>
            </a:pPr>
            <a:r>
              <a:rPr lang="en-US" dirty="0"/>
              <a:t>Like math, accounting, finance</a:t>
            </a:r>
          </a:p>
          <a:p>
            <a:pPr>
              <a:defRPr/>
            </a:pPr>
            <a:r>
              <a:rPr lang="en-US" dirty="0"/>
              <a:t>Are efficient and patient</a:t>
            </a:r>
          </a:p>
          <a:p>
            <a:pPr>
              <a:defRPr/>
            </a:pPr>
            <a:r>
              <a:rPr lang="en-US" dirty="0"/>
              <a:t>Prefer structure</a:t>
            </a:r>
          </a:p>
          <a:p>
            <a:pPr>
              <a:defRPr/>
            </a:pPr>
            <a:r>
              <a:rPr lang="en-US" dirty="0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7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Realistic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056438" cy="4248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Enjoy working with tools, machines, equipment</a:t>
            </a:r>
          </a:p>
          <a:p>
            <a:pPr>
              <a:defRPr/>
            </a:pPr>
            <a:r>
              <a:rPr lang="en-US" dirty="0"/>
              <a:t>Often work outdoors</a:t>
            </a:r>
          </a:p>
          <a:p>
            <a:pPr>
              <a:defRPr/>
            </a:pPr>
            <a:r>
              <a:rPr lang="en-US" dirty="0"/>
              <a:t>Are active and adventurous</a:t>
            </a:r>
          </a:p>
          <a:p>
            <a:pPr>
              <a:defRPr/>
            </a:pPr>
            <a:r>
              <a:rPr lang="en-US" dirty="0"/>
              <a:t>Have good mechanical abilities</a:t>
            </a:r>
          </a:p>
          <a:p>
            <a:pPr>
              <a:defRPr/>
            </a:pPr>
            <a:r>
              <a:rPr lang="en-US" dirty="0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6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 What are 20 things you like to do?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7" name="Picture 5" descr="j0198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you list 20 things you like to do in 5 minutes?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4237145" cy="339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Now that you have your list, put a </a:t>
            </a:r>
            <a:r>
              <a:rPr lang="en-US" sz="6000" b="1" dirty="0" smtClean="0">
                <a:solidFill>
                  <a:srgbClr val="C00000"/>
                </a:solidFill>
              </a:rPr>
              <a:t>$</a:t>
            </a:r>
            <a:r>
              <a:rPr lang="en-US" dirty="0" smtClean="0"/>
              <a:t> next to anything that costs more than $20 each time you do it.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4" name="Clip" r:id="rId3" imgW="4579545" imgH="5270626" progId="MS_ClipArt_Gallery.2">
                  <p:embed/>
                </p:oleObj>
              </mc:Choice>
              <mc:Fallback>
                <p:oleObj name="Clip" r:id="rId3" imgW="4579545" imgH="527062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to the left of each item that you do with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550685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thepath.net.in/Images/Multiple-Intelligenc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90741" cy="5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 next to anything that you do by yourself (individually)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next to the items that involve working with things.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Cars</a:t>
            </a:r>
          </a:p>
          <a:p>
            <a:pPr>
              <a:defRPr/>
            </a:pPr>
            <a:r>
              <a:rPr lang="en-US" dirty="0" smtClean="0"/>
              <a:t>Tools</a:t>
            </a:r>
          </a:p>
          <a:p>
            <a:pPr>
              <a:defRPr/>
            </a:pPr>
            <a:r>
              <a:rPr lang="en-US" dirty="0" smtClean="0"/>
              <a:t>Gardening</a:t>
            </a:r>
          </a:p>
          <a:p>
            <a:pPr>
              <a:defRPr/>
            </a:pPr>
            <a:r>
              <a:rPr lang="en-US" dirty="0" smtClean="0"/>
              <a:t>Crafts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8" name="Clip" r:id="rId3" imgW="980237" imgH="1293876" progId="MS_ClipArt_Gallery.2">
                  <p:embed/>
                </p:oleObj>
              </mc:Choice>
              <mc:Fallback>
                <p:oleObj name="Clip" r:id="rId3" imgW="980237" imgH="129387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</a:t>
            </a:r>
          </a:p>
          <a:p>
            <a:pPr>
              <a:defRPr/>
            </a:pPr>
            <a:r>
              <a:rPr lang="en-US" dirty="0" smtClean="0"/>
              <a:t>Math</a:t>
            </a:r>
          </a:p>
          <a:p>
            <a:pPr>
              <a:defRPr/>
            </a:pPr>
            <a:r>
              <a:rPr lang="en-US" dirty="0" smtClean="0"/>
              <a:t>Budgeting</a:t>
            </a:r>
          </a:p>
          <a:p>
            <a:pPr>
              <a:defRPr/>
            </a:pPr>
            <a:r>
              <a:rPr lang="en-US" dirty="0" smtClean="0"/>
              <a:t>Organizing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15198"/>
              </p:ext>
            </p:extLst>
          </p:nvPr>
        </p:nvGraphicFramePr>
        <p:xfrm>
          <a:off x="3429000" y="2362200"/>
          <a:ext cx="3283496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2" name="Clip" r:id="rId3" imgW="7402982" imgH="6930238" progId="MS_ClipArt_Gallery.2">
                  <p:embed/>
                </p:oleObj>
              </mc:Choice>
              <mc:Fallback>
                <p:oleObj name="Clip" r:id="rId3" imgW="7402982" imgH="69302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3283496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next to items that involve physical activity.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 racing</a:t>
            </a:r>
          </a:p>
          <a:p>
            <a:pPr>
              <a:defRPr/>
            </a:pPr>
            <a:r>
              <a:rPr lang="en-US" dirty="0" smtClean="0"/>
              <a:t>Skiing</a:t>
            </a:r>
          </a:p>
          <a:p>
            <a:pPr>
              <a:defRPr/>
            </a:pPr>
            <a:r>
              <a:rPr lang="en-US" dirty="0" smtClean="0"/>
              <a:t>Motorcycle riding</a:t>
            </a:r>
          </a:p>
          <a:p>
            <a:pPr>
              <a:defRPr/>
            </a:pPr>
            <a:r>
              <a:rPr lang="en-US" dirty="0" smtClean="0"/>
              <a:t>Skydiving</a:t>
            </a:r>
          </a:p>
          <a:p>
            <a:pPr>
              <a:defRPr/>
            </a:pPr>
            <a:r>
              <a:rPr lang="en-US" dirty="0" smtClean="0"/>
              <a:t>Rock Climbing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2" y="3140968"/>
            <a:ext cx="4280030" cy="2763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</a:t>
            </a:r>
            <a:r>
              <a:rPr lang="en-US" sz="6000" b="1" dirty="0" smtClean="0">
                <a:solidFill>
                  <a:srgbClr val="C00000"/>
                </a:solidFill>
              </a:rPr>
              <a:t>MT</a:t>
            </a:r>
            <a:r>
              <a:rPr lang="en-US" dirty="0" smtClean="0"/>
              <a:t> next to the items you would like to spend more time doing.</a:t>
            </a:r>
          </a:p>
        </p:txBody>
      </p:sp>
      <p:graphicFrame>
        <p:nvGraphicFramePr>
          <p:cNvPr id="15363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0" name="Clip" r:id="rId3" imgW="2875984" imgH="3464459" progId="MS_ClipArt_Gallery.2">
                  <p:embed/>
                </p:oleObj>
              </mc:Choice>
              <mc:Fallback>
                <p:oleObj name="Clip" r:id="rId3" imgW="2875984" imgH="34644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Number </a:t>
            </a:r>
            <a:r>
              <a:rPr lang="en-US" sz="6000" b="1" dirty="0" smtClean="0">
                <a:solidFill>
                  <a:srgbClr val="C00000"/>
                </a:solidFill>
              </a:rPr>
              <a:t>1-5</a:t>
            </a:r>
            <a:r>
              <a:rPr lang="en-US" dirty="0" smtClean="0"/>
              <a:t> the most important items on your list.</a:t>
            </a:r>
            <a:br>
              <a:rPr lang="en-US" dirty="0" smtClean="0"/>
            </a:br>
            <a:r>
              <a:rPr lang="en-US" dirty="0" smtClean="0"/>
              <a:t>What is your number one interest?  Share it with the class.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1967825" cy="1721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20 Things You Like to Do</a:t>
            </a:r>
            <a:r>
              <a:rPr lang="en-US" dirty="0" smtClean="0">
                <a:solidFill>
                  <a:srgbClr val="FFFF99"/>
                </a:solidFill>
              </a:rPr>
              <a:t/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 questions at the end of this activity.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kind of lifestyle do you prefer?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iangle for 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975"/>
            <a:ext cx="487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Lifestyle Triangle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16800" cy="508000"/>
          </a:xfrm>
        </p:spPr>
        <p:txBody>
          <a:bodyPr/>
          <a:lstStyle/>
          <a:p>
            <a:r>
              <a:rPr lang="en-US" dirty="0" smtClean="0"/>
              <a:t>Three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16800" cy="3849687"/>
          </a:xfrm>
        </p:spPr>
        <p:txBody>
          <a:bodyPr/>
          <a:lstStyle/>
          <a:p>
            <a:r>
              <a:rPr lang="en-US" dirty="0" smtClean="0"/>
              <a:t>Heredity</a:t>
            </a:r>
          </a:p>
          <a:p>
            <a:r>
              <a:rPr lang="en-US" dirty="0" smtClean="0"/>
              <a:t>Personal Life History</a:t>
            </a:r>
          </a:p>
          <a:p>
            <a:r>
              <a:rPr lang="en-US" dirty="0" smtClean="0"/>
              <a:t>Cultural and historical background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Key Idea: </a:t>
            </a:r>
            <a:r>
              <a:rPr lang="en-US" dirty="0" smtClean="0"/>
              <a:t>You can develop your multiple intelligences.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408737" cy="508000"/>
          </a:xfrm>
        </p:spPr>
        <p:txBody>
          <a:bodyPr/>
          <a:lstStyle/>
          <a:p>
            <a:r>
              <a:rPr lang="en-US" dirty="0" smtClean="0"/>
              <a:t>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at the results of 20 Things You Like to 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you have a balance between leisure, socializing and work/study?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713" cy="893762"/>
          </a:xfrm>
        </p:spPr>
        <p:txBody>
          <a:bodyPr/>
          <a:lstStyle/>
          <a:p>
            <a:r>
              <a:rPr lang="en-US" sz="4400" dirty="0" smtClean="0"/>
              <a:t>Exploring Your Values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81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Are Your Values?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42780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01304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What we think is important</a:t>
            </a:r>
          </a:p>
          <a:p>
            <a:pPr>
              <a:defRPr/>
            </a:pPr>
            <a:r>
              <a:rPr lang="en-US" sz="4000" dirty="0" smtClean="0"/>
              <a:t>What we feel is right and good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89040"/>
            <a:ext cx="4657725" cy="194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Where do we get our values?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5333996" cy="142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Parents</a:t>
            </a:r>
          </a:p>
          <a:p>
            <a:pPr>
              <a:defRPr/>
            </a:pPr>
            <a:r>
              <a:rPr lang="en-US" dirty="0" smtClean="0"/>
              <a:t>Friends</a:t>
            </a:r>
          </a:p>
          <a:p>
            <a:pPr>
              <a:defRPr/>
            </a:pPr>
            <a:r>
              <a:rPr lang="en-US" dirty="0" smtClean="0"/>
              <a:t>Culture</a:t>
            </a:r>
          </a:p>
          <a:p>
            <a:pPr>
              <a:defRPr/>
            </a:pPr>
            <a:r>
              <a:rPr lang="en-US" dirty="0" smtClean="0"/>
              <a:t>Church</a:t>
            </a:r>
          </a:p>
          <a:p>
            <a:pPr>
              <a:defRPr/>
            </a:pPr>
            <a:r>
              <a:rPr lang="en-US" dirty="0" smtClean="0"/>
              <a:t>Media</a:t>
            </a:r>
          </a:p>
          <a:p>
            <a:pPr>
              <a:defRPr/>
            </a:pPr>
            <a:r>
              <a:rPr lang="en-US" dirty="0" smtClean="0"/>
              <a:t>Society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7" name="Clip" r:id="rId3" imgW="525780" imgH="425196" progId="MS_ClipArt_Gallery.2">
                  <p:embed/>
                </p:oleObj>
              </mc:Choice>
              <mc:Fallback>
                <p:oleObj name="Clip" r:id="rId3" imgW="525780" imgH="42519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Assignment: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you like about yourself</a:t>
            </a:r>
          </a:p>
          <a:p>
            <a:pPr>
              <a:defRPr/>
            </a:pPr>
            <a:r>
              <a:rPr lang="en-US" dirty="0" smtClean="0"/>
              <a:t>Your greatest achievement</a:t>
            </a:r>
          </a:p>
          <a:p>
            <a:pPr>
              <a:defRPr/>
            </a:pPr>
            <a:r>
              <a:rPr lang="en-US" dirty="0" smtClean="0"/>
              <a:t>Your most prized possession</a:t>
            </a:r>
          </a:p>
          <a:p>
            <a:pPr>
              <a:defRPr/>
            </a:pPr>
            <a:r>
              <a:rPr lang="en-US" dirty="0" smtClean="0"/>
              <a:t>What you value most in life</a:t>
            </a:r>
          </a:p>
          <a:p>
            <a:pPr>
              <a:defRPr/>
            </a:pPr>
            <a:r>
              <a:rPr lang="en-US" dirty="0" smtClean="0"/>
              <a:t>A symbol of your personality</a:t>
            </a:r>
          </a:p>
          <a:p>
            <a:pPr>
              <a:defRPr/>
            </a:pPr>
            <a:r>
              <a:rPr lang="en-US" dirty="0" smtClean="0"/>
              <a:t>Three words to be remembered by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Some samples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37" cy="508000"/>
          </a:xfrm>
        </p:spPr>
        <p:txBody>
          <a:bodyPr/>
          <a:lstStyle/>
          <a:p>
            <a:r>
              <a:rPr lang="en-US" dirty="0" smtClean="0"/>
              <a:t>Life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05025"/>
            <a:ext cx="6481763" cy="4752975"/>
          </a:xfrm>
        </p:spPr>
        <p:txBody>
          <a:bodyPr/>
          <a:lstStyle/>
          <a:p>
            <a:r>
              <a:rPr lang="en-US" dirty="0" smtClean="0"/>
              <a:t>Crystallizers promote the development of the intelligence.</a:t>
            </a:r>
          </a:p>
          <a:p>
            <a:r>
              <a:rPr lang="en-US" dirty="0" smtClean="0"/>
              <a:t>Paralyzers inhibit the development of the intelligence.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are some factors that affected your intelligences early in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Values and needs are related.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7162800" y="4343400"/>
            <a:ext cx="1430338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066800" y="4278312"/>
            <a:ext cx="6662738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457200" y="4953000"/>
            <a:ext cx="7358063" cy="849313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0244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540125" y="5253038"/>
            <a:ext cx="2052638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911475" y="4276725"/>
            <a:ext cx="3241675" cy="12001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Commit to use</a:t>
            </a:r>
          </a:p>
          <a:p>
            <a:pPr algn="ctr" eaLnBrk="1" hangingPunct="1"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380288" y="4518025"/>
            <a:ext cx="1430337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1350963" y="4518025"/>
            <a:ext cx="6662737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701675" y="5145088"/>
            <a:ext cx="7358063" cy="849312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1470025" y="3681413"/>
            <a:ext cx="6430963" cy="1335087"/>
            <a:chOff x="926" y="2319"/>
            <a:chExt cx="4051" cy="841"/>
          </a:xfrm>
        </p:grpSpPr>
        <p:sp>
          <p:nvSpPr>
            <p:cNvPr id="39947" name="Freeform 8"/>
            <p:cNvSpPr>
              <a:spLocks/>
            </p:cNvSpPr>
            <p:nvPr/>
          </p:nvSpPr>
          <p:spPr bwMode="auto">
            <a:xfrm>
              <a:off x="4181" y="2319"/>
              <a:ext cx="796" cy="841"/>
            </a:xfrm>
            <a:custGeom>
              <a:avLst/>
              <a:gdLst>
                <a:gd name="T0" fmla="*/ 405 w 796"/>
                <a:gd name="T1" fmla="*/ 840 h 841"/>
                <a:gd name="T2" fmla="*/ 0 w 796"/>
                <a:gd name="T3" fmla="*/ 294 h 841"/>
                <a:gd name="T4" fmla="*/ 296 w 796"/>
                <a:gd name="T5" fmla="*/ 0 h 841"/>
                <a:gd name="T6" fmla="*/ 795 w 796"/>
                <a:gd name="T7" fmla="*/ 463 h 841"/>
                <a:gd name="T8" fmla="*/ 405 w 796"/>
                <a:gd name="T9" fmla="*/ 84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841"/>
                <a:gd name="T17" fmla="*/ 796 w 796"/>
                <a:gd name="T18" fmla="*/ 841 h 8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841">
                  <a:moveTo>
                    <a:pt x="405" y="840"/>
                  </a:moveTo>
                  <a:lnTo>
                    <a:pt x="0" y="294"/>
                  </a:lnTo>
                  <a:lnTo>
                    <a:pt x="296" y="0"/>
                  </a:lnTo>
                  <a:lnTo>
                    <a:pt x="795" y="463"/>
                  </a:lnTo>
                  <a:lnTo>
                    <a:pt x="405" y="840"/>
                  </a:lnTo>
                </a:path>
              </a:pathLst>
            </a:custGeom>
            <a:solidFill>
              <a:srgbClr val="FF6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9"/>
            <p:cNvSpPr>
              <a:spLocks/>
            </p:cNvSpPr>
            <p:nvPr/>
          </p:nvSpPr>
          <p:spPr bwMode="auto">
            <a:xfrm>
              <a:off x="1326" y="2319"/>
              <a:ext cx="3154" cy="297"/>
            </a:xfrm>
            <a:custGeom>
              <a:avLst/>
              <a:gdLst>
                <a:gd name="T0" fmla="*/ 0 w 3154"/>
                <a:gd name="T1" fmla="*/ 296 h 297"/>
                <a:gd name="T2" fmla="*/ 2857 w 3154"/>
                <a:gd name="T3" fmla="*/ 296 h 297"/>
                <a:gd name="T4" fmla="*/ 3153 w 3154"/>
                <a:gd name="T5" fmla="*/ 0 h 297"/>
                <a:gd name="T6" fmla="*/ 565 w 3154"/>
                <a:gd name="T7" fmla="*/ 1 h 297"/>
                <a:gd name="T8" fmla="*/ 0 w 3154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4"/>
                <a:gd name="T16" fmla="*/ 0 h 297"/>
                <a:gd name="T17" fmla="*/ 3154 w 3154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4" h="297">
                  <a:moveTo>
                    <a:pt x="0" y="296"/>
                  </a:moveTo>
                  <a:lnTo>
                    <a:pt x="2857" y="296"/>
                  </a:lnTo>
                  <a:lnTo>
                    <a:pt x="3153" y="0"/>
                  </a:lnTo>
                  <a:lnTo>
                    <a:pt x="565" y="1"/>
                  </a:lnTo>
                  <a:lnTo>
                    <a:pt x="0" y="296"/>
                  </a:lnTo>
                </a:path>
              </a:pathLst>
            </a:custGeom>
            <a:solidFill>
              <a:srgbClr val="800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0"/>
            <p:cNvSpPr>
              <a:spLocks/>
            </p:cNvSpPr>
            <p:nvPr/>
          </p:nvSpPr>
          <p:spPr bwMode="auto">
            <a:xfrm>
              <a:off x="926" y="2613"/>
              <a:ext cx="3661" cy="547"/>
            </a:xfrm>
            <a:custGeom>
              <a:avLst/>
              <a:gdLst>
                <a:gd name="T0" fmla="*/ 0 w 3661"/>
                <a:gd name="T1" fmla="*/ 546 h 547"/>
                <a:gd name="T2" fmla="*/ 3660 w 3661"/>
                <a:gd name="T3" fmla="*/ 546 h 547"/>
                <a:gd name="T4" fmla="*/ 3255 w 3661"/>
                <a:gd name="T5" fmla="*/ 0 h 547"/>
                <a:gd name="T6" fmla="*/ 402 w 3661"/>
                <a:gd name="T7" fmla="*/ 0 h 547"/>
                <a:gd name="T8" fmla="*/ 0 w 3661"/>
                <a:gd name="T9" fmla="*/ 546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1"/>
                <a:gd name="T16" fmla="*/ 0 h 547"/>
                <a:gd name="T17" fmla="*/ 3661 w 3661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1" h="547">
                  <a:moveTo>
                    <a:pt x="0" y="546"/>
                  </a:moveTo>
                  <a:lnTo>
                    <a:pt x="3660" y="546"/>
                  </a:lnTo>
                  <a:lnTo>
                    <a:pt x="3255" y="0"/>
                  </a:lnTo>
                  <a:lnTo>
                    <a:pt x="402" y="0"/>
                  </a:lnTo>
                  <a:lnTo>
                    <a:pt x="0" y="546"/>
                  </a:lnTo>
                </a:path>
              </a:pathLst>
            </a:custGeom>
            <a:solidFill>
              <a:srgbClr val="FF0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701675" y="990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3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0977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4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494506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609600" y="2971800"/>
            <a:ext cx="8108950" cy="3138488"/>
            <a:chOff x="442" y="1799"/>
            <a:chExt cx="5108" cy="1977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765" y="3339"/>
              <a:ext cx="1858" cy="402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4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1891" y="2092"/>
              <a:ext cx="1698" cy="40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1999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02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2006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3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677862" y="871538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 Hierarchy of Needs</a:t>
            </a:r>
          </a:p>
        </p:txBody>
      </p:sp>
      <p:grpSp>
        <p:nvGrpSpPr>
          <p:cNvPr id="41988" name="Group 17"/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1993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3409950" y="2371725"/>
            <a:ext cx="2308225" cy="5159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3852863" y="4343400"/>
            <a:ext cx="1398587" cy="5762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3027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0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3034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1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3550" y="1371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Maslow’s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Hierarchy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Needs</a:t>
            </a:r>
          </a:p>
        </p:txBody>
      </p:sp>
      <p:grpSp>
        <p:nvGrpSpPr>
          <p:cNvPr id="43012" name="Group 17"/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3021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3" name="Group 21"/>
          <p:cNvGrpSpPr>
            <a:grpSpLocks/>
          </p:cNvGrpSpPr>
          <p:nvPr/>
        </p:nvGrpSpPr>
        <p:grpSpPr bwMode="auto">
          <a:xfrm>
            <a:off x="3717925" y="1179513"/>
            <a:ext cx="1457325" cy="857250"/>
            <a:chOff x="2342" y="743"/>
            <a:chExt cx="918" cy="540"/>
          </a:xfrm>
        </p:grpSpPr>
        <p:sp>
          <p:nvSpPr>
            <p:cNvPr id="43019" name="Freeform 22"/>
            <p:cNvSpPr>
              <a:spLocks/>
            </p:cNvSpPr>
            <p:nvPr/>
          </p:nvSpPr>
          <p:spPr bwMode="auto">
            <a:xfrm>
              <a:off x="2753" y="743"/>
              <a:ext cx="507" cy="540"/>
            </a:xfrm>
            <a:custGeom>
              <a:avLst/>
              <a:gdLst>
                <a:gd name="T0" fmla="*/ 411 w 507"/>
                <a:gd name="T1" fmla="*/ 539 h 540"/>
                <a:gd name="T2" fmla="*/ 506 w 507"/>
                <a:gd name="T3" fmla="*/ 455 h 540"/>
                <a:gd name="T4" fmla="*/ 0 w 507"/>
                <a:gd name="T5" fmla="*/ 0 h 540"/>
                <a:gd name="T6" fmla="*/ 411 w 507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540"/>
                <a:gd name="T14" fmla="*/ 507 w 507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540">
                  <a:moveTo>
                    <a:pt x="411" y="539"/>
                  </a:moveTo>
                  <a:lnTo>
                    <a:pt x="506" y="455"/>
                  </a:lnTo>
                  <a:lnTo>
                    <a:pt x="0" y="0"/>
                  </a:lnTo>
                  <a:lnTo>
                    <a:pt x="411" y="539"/>
                  </a:lnTo>
                </a:path>
              </a:pathLst>
            </a:custGeom>
            <a:solidFill>
              <a:srgbClr val="FFC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3"/>
            <p:cNvSpPr>
              <a:spLocks/>
            </p:cNvSpPr>
            <p:nvPr/>
          </p:nvSpPr>
          <p:spPr bwMode="auto">
            <a:xfrm>
              <a:off x="2342" y="743"/>
              <a:ext cx="823" cy="540"/>
            </a:xfrm>
            <a:custGeom>
              <a:avLst/>
              <a:gdLst>
                <a:gd name="T0" fmla="*/ 0 w 823"/>
                <a:gd name="T1" fmla="*/ 539 h 540"/>
                <a:gd name="T2" fmla="*/ 822 w 823"/>
                <a:gd name="T3" fmla="*/ 539 h 540"/>
                <a:gd name="T4" fmla="*/ 411 w 823"/>
                <a:gd name="T5" fmla="*/ 0 h 540"/>
                <a:gd name="T6" fmla="*/ 0 w 823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540"/>
                <a:gd name="T14" fmla="*/ 823 w 823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540">
                  <a:moveTo>
                    <a:pt x="0" y="539"/>
                  </a:moveTo>
                  <a:lnTo>
                    <a:pt x="822" y="539"/>
                  </a:lnTo>
                  <a:lnTo>
                    <a:pt x="411" y="0"/>
                  </a:lnTo>
                  <a:lnTo>
                    <a:pt x="0" y="539"/>
                  </a:lnTo>
                </a:path>
              </a:pathLst>
            </a:custGeom>
            <a:solidFill>
              <a:srgbClr val="FFA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127625" y="1371600"/>
            <a:ext cx="4016375" cy="6381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Self-Actualization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3454400" y="2371725"/>
            <a:ext cx="2219325" cy="5159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2532063" y="3259138"/>
            <a:ext cx="405606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859213" y="4256088"/>
            <a:ext cx="1398587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506788" y="5253038"/>
            <a:ext cx="2119312" cy="5762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88913"/>
            <a:ext cx="7235825" cy="723900"/>
          </a:xfrm>
        </p:spPr>
        <p:txBody>
          <a:bodyPr/>
          <a:lstStyle/>
          <a:p>
            <a:r>
              <a:rPr lang="en-US" altLang="en-US" dirty="0" smtClean="0"/>
              <a:t>We are all aiming for self-actualization.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056438" cy="4733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Feeling secure, loved, respected</a:t>
            </a:r>
          </a:p>
          <a:p>
            <a:pPr>
              <a:defRPr/>
            </a:pPr>
            <a:r>
              <a:rPr lang="en-US" dirty="0"/>
              <a:t>Values self and others</a:t>
            </a:r>
          </a:p>
          <a:p>
            <a:pPr>
              <a:defRPr/>
            </a:pPr>
            <a:r>
              <a:rPr lang="en-US" dirty="0"/>
              <a:t>Independent</a:t>
            </a:r>
          </a:p>
          <a:p>
            <a:pPr>
              <a:defRPr/>
            </a:pPr>
            <a:r>
              <a:rPr lang="en-US" dirty="0"/>
              <a:t>Appreciates and cares for others</a:t>
            </a:r>
          </a:p>
          <a:p>
            <a:pPr>
              <a:defRPr/>
            </a:pPr>
            <a:r>
              <a:rPr lang="en-US" dirty="0"/>
              <a:t>Open to new ideas</a:t>
            </a:r>
          </a:p>
          <a:p>
            <a:pPr>
              <a:defRPr/>
            </a:pPr>
            <a:r>
              <a:rPr lang="en-US" dirty="0"/>
              <a:t>Feels at one with humankind</a:t>
            </a:r>
          </a:p>
          <a:p>
            <a:pPr>
              <a:defRPr/>
            </a:pPr>
            <a:r>
              <a:rPr lang="en-US" dirty="0"/>
              <a:t>Creative, passionate and enjoys life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654227"/>
            <a:ext cx="2195736" cy="21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908720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are Needs and Values Related?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7056438" cy="4657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First we meet basic survival needs</a:t>
            </a:r>
          </a:p>
          <a:p>
            <a:pPr>
              <a:defRPr/>
            </a:pPr>
            <a:r>
              <a:rPr lang="en-US" dirty="0"/>
              <a:t>Then focus on wants or desires</a:t>
            </a:r>
          </a:p>
          <a:p>
            <a:pPr>
              <a:defRPr/>
            </a:pPr>
            <a:r>
              <a:rPr lang="en-US" dirty="0"/>
              <a:t>Determine what is important (values)</a:t>
            </a:r>
          </a:p>
          <a:p>
            <a:pPr>
              <a:defRPr/>
            </a:pPr>
            <a:r>
              <a:rPr lang="en-US" dirty="0"/>
              <a:t>Knowing what we value helps us to make good decisions</a:t>
            </a:r>
          </a:p>
          <a:p>
            <a:pPr>
              <a:defRPr/>
            </a:pPr>
            <a:r>
              <a:rPr lang="en-US" dirty="0"/>
              <a:t>Decide on life goals</a:t>
            </a:r>
          </a:p>
          <a:p>
            <a:pPr>
              <a:defRPr/>
            </a:pPr>
            <a:r>
              <a:rPr lang="en-US" dirty="0"/>
              <a:t>Accomplish goals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9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8092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Your textbook provides an opportunity to explore your multiple intelligences.  Use the access code to take the MI Advantage.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513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Complete:</a:t>
            </a:r>
            <a:br>
              <a:rPr lang="en-US" smtClean="0"/>
            </a:br>
            <a:r>
              <a:rPr lang="en-US" smtClean="0"/>
              <a:t>Assessing Your Personal Values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Share your highest value with the class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Complete: </a:t>
            </a:r>
            <a:br>
              <a:rPr lang="en-US" smtClean="0"/>
            </a:br>
            <a:r>
              <a:rPr lang="en-US" smtClean="0"/>
              <a:t>Summing Up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Making a Career Decision</a:t>
            </a: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944"/>
            <a:ext cx="5681663" cy="4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There is a choice you have to make,</a:t>
            </a:r>
            <a:br>
              <a:rPr lang="en-US" sz="3600" dirty="0" smtClean="0"/>
            </a:br>
            <a:r>
              <a:rPr lang="en-US" sz="3600" dirty="0" smtClean="0"/>
              <a:t>In everything you do.</a:t>
            </a:r>
            <a:br>
              <a:rPr lang="en-US" sz="3600" dirty="0" smtClean="0"/>
            </a:br>
            <a:r>
              <a:rPr lang="en-US" sz="3600" dirty="0" smtClean="0"/>
              <a:t>And you must always keep in mind,</a:t>
            </a:r>
            <a:br>
              <a:rPr lang="en-US" sz="3600" dirty="0" smtClean="0"/>
            </a:br>
            <a:r>
              <a:rPr lang="en-US" sz="3600" dirty="0" smtClean="0"/>
              <a:t>The choice you make, makes you.</a:t>
            </a:r>
            <a:endParaRPr lang="en-US" dirty="0" smtClean="0"/>
          </a:p>
        </p:txBody>
      </p:sp>
      <p:pic>
        <p:nvPicPr>
          <p:cNvPr id="686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6638"/>
            <a:ext cx="3409950" cy="22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Steps in Making a Career Decision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7416800" cy="4154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Self-assessment</a:t>
            </a:r>
          </a:p>
          <a:p>
            <a:pPr lvl="1">
              <a:buClr>
                <a:srgbClr val="CC66FF"/>
              </a:buClr>
              <a:defRPr/>
            </a:pPr>
            <a:r>
              <a:rPr lang="en-US" dirty="0" smtClean="0"/>
              <a:t>Personality, Interests, Values, Skills</a:t>
            </a:r>
          </a:p>
          <a:p>
            <a:pPr>
              <a:defRPr/>
            </a:pPr>
            <a:r>
              <a:rPr lang="en-US" dirty="0" smtClean="0"/>
              <a:t>Explore Options</a:t>
            </a:r>
          </a:p>
          <a:p>
            <a:pPr>
              <a:defRPr/>
            </a:pPr>
            <a:r>
              <a:rPr lang="en-US" dirty="0" smtClean="0"/>
              <a:t>Research careers</a:t>
            </a:r>
          </a:p>
          <a:p>
            <a:pPr>
              <a:defRPr/>
            </a:pPr>
            <a:r>
              <a:rPr lang="en-US" dirty="0" smtClean="0"/>
              <a:t>Plan your education</a:t>
            </a:r>
          </a:p>
          <a:p>
            <a:pPr>
              <a:defRPr/>
            </a:pPr>
            <a:r>
              <a:rPr lang="en-US" dirty="0" smtClean="0"/>
              <a:t>Make a commitment and take action</a:t>
            </a:r>
          </a:p>
          <a:p>
            <a:pPr>
              <a:defRPr/>
            </a:pPr>
            <a:r>
              <a:rPr lang="en-US" dirty="0" smtClean="0"/>
              <a:t>Evaluate</a:t>
            </a:r>
          </a:p>
          <a:p>
            <a:pPr>
              <a:defRPr/>
            </a:pPr>
            <a:r>
              <a:rPr lang="en-US" dirty="0" smtClean="0"/>
              <a:t>How is it working?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55515" cy="18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Planful Decisions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39131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Weigh the consequences</a:t>
            </a:r>
          </a:p>
          <a:p>
            <a:pPr>
              <a:defRPr/>
            </a:pPr>
            <a:r>
              <a:rPr lang="en-US" dirty="0" smtClean="0"/>
              <a:t>What are the pros and cons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73732" name="Picture 4" descr="j0094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657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Planful Decisions for: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3087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my major?</a:t>
            </a:r>
          </a:p>
          <a:p>
            <a:pPr>
              <a:defRPr/>
            </a:pPr>
            <a:r>
              <a:rPr lang="en-US" dirty="0" smtClean="0"/>
              <a:t>What is my career?</a:t>
            </a:r>
          </a:p>
          <a:p>
            <a:pPr>
              <a:defRPr/>
            </a:pPr>
            <a:r>
              <a:rPr lang="en-US" dirty="0" smtClean="0"/>
              <a:t>Who should I marry?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7475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35693"/>
              </p:ext>
            </p:extLst>
          </p:nvPr>
        </p:nvGraphicFramePr>
        <p:xfrm>
          <a:off x="6789737" y="4121150"/>
          <a:ext cx="232568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1" name="Clip" r:id="rId3" imgW="1544422" imgH="1804111" progId="MS_ClipArt_Gallery.2">
                  <p:embed/>
                </p:oleObj>
              </mc:Choice>
              <mc:Fallback>
                <p:oleObj name="Clip" r:id="rId3" imgW="1544422" imgH="180411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4121150"/>
                        <a:ext cx="2325688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Steps in Planful Decisions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 the problem</a:t>
            </a:r>
          </a:p>
          <a:p>
            <a:pPr>
              <a:defRPr/>
            </a:pPr>
            <a:r>
              <a:rPr lang="en-US" dirty="0" smtClean="0"/>
              <a:t>Consider your values</a:t>
            </a:r>
          </a:p>
          <a:p>
            <a:pPr>
              <a:defRPr/>
            </a:pPr>
            <a:r>
              <a:rPr lang="en-US" dirty="0" smtClean="0"/>
              <a:t>What are your talents?</a:t>
            </a:r>
          </a:p>
          <a:p>
            <a:pPr>
              <a:defRPr/>
            </a:pPr>
            <a:r>
              <a:rPr lang="en-US" dirty="0" smtClean="0"/>
              <a:t>Gather information</a:t>
            </a:r>
          </a:p>
          <a:p>
            <a:pPr>
              <a:defRPr/>
            </a:pPr>
            <a:r>
              <a:rPr lang="en-US" dirty="0" smtClean="0"/>
              <a:t>Generate alternatives</a:t>
            </a:r>
          </a:p>
          <a:p>
            <a:pPr>
              <a:defRPr/>
            </a:pPr>
            <a:r>
              <a:rPr lang="en-US" dirty="0" smtClean="0"/>
              <a:t>Evaluate the pros and cons of the options</a:t>
            </a:r>
          </a:p>
          <a:p>
            <a:pPr>
              <a:defRPr/>
            </a:pPr>
            <a:r>
              <a:rPr lang="en-US" dirty="0" smtClean="0"/>
              <a:t>Select the best alternative</a:t>
            </a:r>
          </a:p>
          <a:p>
            <a:pPr>
              <a:defRPr/>
            </a:pPr>
            <a:r>
              <a:rPr lang="en-US" dirty="0" smtClean="0"/>
              <a:t>Take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Group Activity: Planful Decision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67112"/>
            <a:ext cx="34163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Act on Your Values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5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408737" cy="508000"/>
          </a:xfrm>
        </p:spPr>
        <p:txBody>
          <a:bodyPr/>
          <a:lstStyle/>
          <a:p>
            <a:pPr algn="ctr"/>
            <a:r>
              <a:rPr lang="en-US" dirty="0" smtClean="0"/>
              <a:t>Choose Your Career with Multiple Intelligence in Mind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4648466" cy="3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Should I go to college?</a:t>
            </a:r>
          </a:p>
          <a:p>
            <a:pPr>
              <a:defRPr/>
            </a:pPr>
            <a:r>
              <a:rPr lang="en-US" dirty="0" smtClean="0"/>
              <a:t>What is my major</a:t>
            </a:r>
          </a:p>
          <a:p>
            <a:pPr>
              <a:defRPr/>
            </a:pPr>
            <a:r>
              <a:rPr lang="en-US" dirty="0" smtClean="0"/>
              <a:t>What career should I choose?</a:t>
            </a:r>
          </a:p>
          <a:p>
            <a:pPr>
              <a:defRPr/>
            </a:pPr>
            <a:r>
              <a:rPr lang="en-US" dirty="0" smtClean="0"/>
              <a:t>Who should I marry?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Knowing your values is not enough.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Act on your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9" name="Clip" r:id="rId3" imgW="909833" imgH="668672" progId="MS_ClipArt_Gallery.2">
                  <p:embed/>
                </p:oleObj>
              </mc:Choice>
              <mc:Fallback>
                <p:oleObj name="Clip" r:id="rId3" imgW="909833" imgH="66867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Musical</a:t>
            </a:r>
          </a:p>
          <a:p>
            <a:pPr marL="0" indent="0">
              <a:buNone/>
            </a:pPr>
            <a:r>
              <a:rPr lang="en-US" dirty="0" smtClean="0"/>
              <a:t>Listening to music</a:t>
            </a:r>
          </a:p>
          <a:p>
            <a:pPr marL="0" indent="0">
              <a:buNone/>
            </a:pPr>
            <a:r>
              <a:rPr lang="en-US" dirty="0" smtClean="0"/>
              <a:t>Singing  or playing an instrument</a:t>
            </a:r>
          </a:p>
          <a:p>
            <a:pPr marL="0" indent="0">
              <a:buNone/>
            </a:pPr>
            <a:r>
              <a:rPr lang="en-US" dirty="0" smtClean="0"/>
              <a:t>Recognizing musical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Musical Smart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94262" y="1628799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Disc Jockey</a:t>
            </a:r>
          </a:p>
          <a:p>
            <a:pPr marL="0" indent="0">
              <a:buNone/>
            </a:pPr>
            <a:r>
              <a:rPr lang="en-US" dirty="0" smtClean="0"/>
              <a:t>Music Teacher</a:t>
            </a:r>
          </a:p>
          <a:p>
            <a:pPr marL="0" indent="0">
              <a:buNone/>
            </a:pPr>
            <a:r>
              <a:rPr lang="en-US" dirty="0" smtClean="0"/>
              <a:t>Music Retailer</a:t>
            </a:r>
          </a:p>
          <a:p>
            <a:pPr marL="0" indent="0">
              <a:buNone/>
            </a:pPr>
            <a:r>
              <a:rPr lang="en-US" dirty="0" smtClean="0"/>
              <a:t>Music Therapist</a:t>
            </a:r>
          </a:p>
          <a:p>
            <a:pPr marL="0" indent="0">
              <a:buNone/>
            </a:pPr>
            <a:r>
              <a:rPr lang="en-US" dirty="0" smtClean="0"/>
              <a:t>Singer</a:t>
            </a:r>
          </a:p>
          <a:p>
            <a:pPr marL="0" indent="0">
              <a:buNone/>
            </a:pPr>
            <a:r>
              <a:rPr lang="en-US" dirty="0" smtClean="0"/>
              <a:t>Song Writer</a:t>
            </a:r>
          </a:p>
          <a:p>
            <a:pPr marL="0" indent="0">
              <a:buNone/>
            </a:pPr>
            <a:r>
              <a:rPr lang="en-US" dirty="0" smtClean="0"/>
              <a:t>Music Critic</a:t>
            </a:r>
          </a:p>
          <a:p>
            <a:pPr marL="0" indent="0">
              <a:buNone/>
            </a:pPr>
            <a:r>
              <a:rPr lang="en-US" dirty="0" smtClean="0"/>
              <a:t>Music Lawyer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97" y="16346"/>
            <a:ext cx="2333813" cy="16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1522</Words>
  <Application>Microsoft Office PowerPoint</Application>
  <PresentationFormat>On-screen Show (4:3)</PresentationFormat>
  <Paragraphs>424</Paragraphs>
  <Slides>85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Albertus Medium</vt:lpstr>
      <vt:lpstr>Arial</vt:lpstr>
      <vt:lpstr>Book Antiqua</vt:lpstr>
      <vt:lpstr>Maiandra GD</vt:lpstr>
      <vt:lpstr>Tahoma</vt:lpstr>
      <vt:lpstr>Times New Roman</vt:lpstr>
      <vt:lpstr>Wingdings</vt:lpstr>
      <vt:lpstr>template</vt:lpstr>
      <vt:lpstr>Clip</vt:lpstr>
      <vt:lpstr>Exploring Multiple Intelligences, Interests and Values</vt:lpstr>
      <vt:lpstr>PowerPoint Presentation</vt:lpstr>
      <vt:lpstr>Multiple Intelligences</vt:lpstr>
      <vt:lpstr>PowerPoint Presentation</vt:lpstr>
      <vt:lpstr>Three Factors</vt:lpstr>
      <vt:lpstr>Life History</vt:lpstr>
      <vt:lpstr>Your textbook provides an opportunity to explore your multiple intelligences.  Use the access code to take the MI Advantage.</vt:lpstr>
      <vt:lpstr>Choose Your Career with Multiple Intelligence in Mind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Emotional Intelligence</vt:lpstr>
      <vt:lpstr>Emotional Intelligence</vt:lpstr>
      <vt:lpstr>Emotional Intelligence</vt:lpstr>
      <vt:lpstr>Emotional Intelligence</vt:lpstr>
      <vt:lpstr>How Can You Develop Emotional Intelligence?</vt:lpstr>
      <vt:lpstr>Developing Emotional Intelligence</vt:lpstr>
      <vt:lpstr>These intelligences work together in complex ways to make us unique individuals.</vt:lpstr>
      <vt:lpstr>           Multiple Intelligences Matching Quiz</vt:lpstr>
      <vt:lpstr>Exploring Your Interests</vt:lpstr>
      <vt:lpstr>Interests</vt:lpstr>
      <vt:lpstr>The Interest Profiler*</vt:lpstr>
      <vt:lpstr>HOLLAND’S HEXAGON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things.</vt:lpstr>
      <vt:lpstr>Write D next to items that involve working with data.</vt:lpstr>
      <vt:lpstr>Write A next to items that involve physical activity.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 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Exploring Your Values</vt:lpstr>
      <vt:lpstr> What Are Your Values?</vt:lpstr>
      <vt:lpstr>Values are:</vt:lpstr>
      <vt:lpstr>Where do we get our values?</vt:lpstr>
      <vt:lpstr>Values come from:</vt:lpstr>
      <vt:lpstr>Assignment:  My Personal Coat of Arms</vt:lpstr>
      <vt:lpstr>Some samples</vt:lpstr>
      <vt:lpstr>PowerPoint Presentation</vt:lpstr>
      <vt:lpstr>PowerPoint Presentation</vt:lpstr>
      <vt:lpstr>PowerPoint Presentation</vt:lpstr>
      <vt:lpstr>Values and needs are related.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We are all aiming for self-actualization.</vt:lpstr>
      <vt:lpstr>How are Needs and Values Related?</vt:lpstr>
      <vt:lpstr>PowerPoint Presentation</vt:lpstr>
      <vt:lpstr>Complete: Assessing Your Personal Values   Share your highest value with the class  Complete:  Summing Up Values</vt:lpstr>
      <vt:lpstr>Making a Career Decision</vt:lpstr>
      <vt:lpstr>There is a choice you have to make, In everything you do. And you must always keep in mind, The choice you make, makes you.</vt:lpstr>
      <vt:lpstr>Steps in Making a Career Decision</vt:lpstr>
      <vt:lpstr>Planful Decisions</vt:lpstr>
      <vt:lpstr>Use Planful Decisions for:</vt:lpstr>
      <vt:lpstr>Steps in Planful Decisions</vt:lpstr>
      <vt:lpstr>Group Activity: Planful Decision </vt:lpstr>
      <vt:lpstr>Keys to Success: Act on Your Values</vt:lpstr>
      <vt:lpstr>Make important decisions based on your values</vt:lpstr>
      <vt:lpstr>Knowing your values is not enough.</vt:lpstr>
      <vt:lpstr>Act on your values.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119</cp:revision>
  <dcterms:created xsi:type="dcterms:W3CDTF">2006-06-13T13:03:30Z</dcterms:created>
  <dcterms:modified xsi:type="dcterms:W3CDTF">2015-12-03T19:02:31Z</dcterms:modified>
</cp:coreProperties>
</file>